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  <p:sldMasterId id="2147483718" r:id="rId3"/>
  </p:sldMasterIdLst>
  <p:notesMasterIdLst>
    <p:notesMasterId r:id="rId16"/>
  </p:notesMasterIdLst>
  <p:sldIdLst>
    <p:sldId id="292" r:id="rId4"/>
    <p:sldId id="304" r:id="rId5"/>
    <p:sldId id="293" r:id="rId6"/>
    <p:sldId id="294" r:id="rId7"/>
    <p:sldId id="296" r:id="rId8"/>
    <p:sldId id="295" r:id="rId9"/>
    <p:sldId id="297" r:id="rId10"/>
    <p:sldId id="298" r:id="rId11"/>
    <p:sldId id="300" r:id="rId12"/>
    <p:sldId id="299" r:id="rId13"/>
    <p:sldId id="301" r:id="rId14"/>
    <p:sldId id="303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1" autoAdjust="0"/>
    <p:restoredTop sz="93692"/>
  </p:normalViewPr>
  <p:slideViewPr>
    <p:cSldViewPr snapToGrid="0" snapToObjects="1">
      <p:cViewPr varScale="1">
        <p:scale>
          <a:sx n="106" d="100"/>
          <a:sy n="106" d="100"/>
        </p:scale>
        <p:origin x="10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AE46-BF06-4E45-A279-88D06E06E018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138C-0DDE-47A4-AAD6-BBB6185018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5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04007" y="2019506"/>
            <a:ext cx="6404801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4007" y="4679217"/>
            <a:ext cx="3584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14726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28630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7712404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251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4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8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41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4345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89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6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58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2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35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7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4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6091778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039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12264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9953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239794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7483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79636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67325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5071669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948559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526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49406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7095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76936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4625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10013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97702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437543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25232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57738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07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0530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2505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21325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09014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98817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86506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275761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450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35496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4265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432186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19875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423986" y="510922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98611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506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27462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929746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344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1" r:id="rId3"/>
    <p:sldLayoutId id="2147483695" r:id="rId4"/>
    <p:sldLayoutId id="2147483696" r:id="rId5"/>
    <p:sldLayoutId id="2147483692" r:id="rId6"/>
    <p:sldLayoutId id="2147483690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01048" y="1391393"/>
            <a:ext cx="11082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Five Minerals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Powder 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五石散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or Cold-Food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Powder 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寒食散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was a poisonous psychoactive drug popular during the Six Dynasties (220–589) and Tang Dynasty (618–907) periods of China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Ingredients: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stalactite(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钟乳石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fluorite(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紫石英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quartz(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白石英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sulfur(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硫磺</a:t>
            </a:r>
            <a:r>
              <a:rPr lang="en-US" altLang="zh-CN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), red </a:t>
            </a:r>
            <a:r>
              <a:rPr lang="en-US" altLang="zh-CN" sz="2400" kern="0" dirty="0" err="1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halloysite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赤石脂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)——《</a:t>
            </a:r>
            <a:r>
              <a:rPr lang="zh-CN" altLang="en-US" sz="24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魏晋风度及文章与药及酒之关系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》(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鲁迅</a:t>
            </a:r>
            <a:r>
              <a:rPr lang="en-US" altLang="zh-CN" sz="24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146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Chinese alchemy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9989" y="1746822"/>
            <a:ext cx="99320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Dan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made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from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cinnabar(</a:t>
            </a:r>
            <a:r>
              <a:rPr lang="zh-CN" altLang="en-US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朱砂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800" kern="0" dirty="0" err="1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realgar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雄黄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and other substances generally involving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mercury(</a:t>
            </a:r>
            <a:r>
              <a:rPr lang="zh-CN" altLang="en-US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汞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), sulfur(</a:t>
            </a:r>
            <a:r>
              <a:rPr lang="zh-CN" altLang="en-US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硫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), lead(</a:t>
            </a:r>
            <a:r>
              <a:rPr lang="zh-CN" altLang="en-US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铅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),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and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arsenic(</a:t>
            </a:r>
            <a:r>
              <a:rPr lang="zh-CN" altLang="en-US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砷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or else the animal and botanical products which are found in Chinese </a:t>
            </a:r>
            <a:r>
              <a:rPr lang="en-US" altLang="zh-CN" sz="2800" kern="0" dirty="0" err="1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herbology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 and Traditional Chinese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medicine.</a:t>
            </a:r>
            <a:endParaRPr lang="en-US" altLang="zh-CN" sz="2800" kern="0" dirty="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96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Chinese alchemy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9989" y="1746822"/>
            <a:ext cx="9932019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Usage: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Extend life of human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Aphrodisiac(</a:t>
            </a:r>
            <a:r>
              <a:rPr lang="zh-CN" altLang="en-US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春药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Immortal</a:t>
            </a:r>
          </a:p>
        </p:txBody>
      </p:sp>
    </p:spTree>
    <p:extLst>
      <p:ext uri="{BB962C8B-B14F-4D97-AF65-F5344CB8AC3E}">
        <p14:creationId xmlns:p14="http://schemas.microsoft.com/office/powerpoint/2010/main" val="221932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Chinese alchemy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9989" y="1746822"/>
            <a:ext cx="1028643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Effects: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Mercury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poisoning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Unconscious in daily life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6 Emperors of the Tang Dynasty died because of Chinese alchemy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Disturb people's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lives and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political situation</a:t>
            </a:r>
            <a:endParaRPr lang="en-US" altLang="zh-CN" sz="28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069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52460" y="1885097"/>
            <a:ext cx="3657901" cy="523220"/>
          </a:xfrm>
        </p:spPr>
        <p:txBody>
          <a:bodyPr/>
          <a:lstStyle/>
          <a:p>
            <a:r>
              <a:rPr lang="en-US" altLang="zh-CN" dirty="0"/>
              <a:t>Current </a:t>
            </a:r>
            <a:r>
              <a:rPr lang="en-US" altLang="zh-CN" dirty="0" smtClean="0"/>
              <a:t>Situation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6000" y="2620517"/>
            <a:ext cx="1752545" cy="769441"/>
          </a:xfrm>
        </p:spPr>
        <p:txBody>
          <a:bodyPr/>
          <a:lstStyle/>
          <a:p>
            <a:r>
              <a:rPr lang="en-US" altLang="zh-CN" dirty="0" smtClean="0"/>
              <a:t>2.1</a:t>
            </a:r>
            <a:endParaRPr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48544" y="2758272"/>
            <a:ext cx="3657901" cy="523220"/>
          </a:xfrm>
        </p:spPr>
        <p:txBody>
          <a:bodyPr/>
          <a:lstStyle/>
          <a:p>
            <a:r>
              <a:rPr lang="en-US" altLang="zh-CN" dirty="0" smtClean="0"/>
              <a:t>Drugs</a:t>
            </a:r>
            <a:endParaRPr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6001" y="3362192"/>
            <a:ext cx="1752545" cy="769441"/>
          </a:xfrm>
        </p:spPr>
        <p:txBody>
          <a:bodyPr/>
          <a:lstStyle/>
          <a:p>
            <a:r>
              <a:rPr lang="en-US" altLang="zh-CN" dirty="0"/>
              <a:t>2.2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48545" y="3499947"/>
            <a:ext cx="3657901" cy="523220"/>
          </a:xfrm>
        </p:spPr>
        <p:txBody>
          <a:bodyPr/>
          <a:lstStyle/>
          <a:p>
            <a:r>
              <a:rPr lang="en-US" altLang="zh-CN" dirty="0" err="1" smtClean="0"/>
              <a:t>Alcohol&amp;Tobacco</a:t>
            </a:r>
            <a:endParaRPr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5999" y="4103867"/>
            <a:ext cx="1752545" cy="769441"/>
          </a:xfrm>
        </p:spPr>
        <p:txBody>
          <a:bodyPr/>
          <a:lstStyle/>
          <a:p>
            <a:r>
              <a:rPr lang="en-US" altLang="zh-CN" dirty="0" smtClean="0"/>
              <a:t>1.3</a:t>
            </a:r>
            <a:endParaRPr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48543" y="4241622"/>
            <a:ext cx="3657901" cy="523220"/>
          </a:xfrm>
        </p:spPr>
        <p:txBody>
          <a:bodyPr/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95998" y="4846680"/>
            <a:ext cx="1752545" cy="769441"/>
          </a:xfrm>
        </p:spPr>
        <p:txBody>
          <a:bodyPr/>
          <a:lstStyle/>
          <a:p>
            <a:r>
              <a:rPr lang="en-US" altLang="zh-CN" dirty="0" smtClean="0"/>
              <a:t>1.4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48542" y="4984435"/>
            <a:ext cx="3657901" cy="523220"/>
          </a:xfrm>
        </p:spPr>
        <p:txBody>
          <a:bodyPr/>
          <a:lstStyle/>
          <a:p>
            <a:r>
              <a:rPr lang="en-US" altLang="zh-CN" dirty="0"/>
              <a:t>Chinese alchemy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1067" y="1282511"/>
            <a:ext cx="2066400" cy="15336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85" y="3695465"/>
            <a:ext cx="2066400" cy="15336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01950" y="1282511"/>
            <a:ext cx="2066400" cy="1533600"/>
          </a:xfrm>
          <a:prstGeom prst="rect">
            <a:avLst/>
          </a:prstGeom>
        </p:spPr>
      </p:pic>
      <p:pic>
        <p:nvPicPr>
          <p:cNvPr id="8" name="图片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02838" y="3695465"/>
            <a:ext cx="2066400" cy="15336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60674" y="1282511"/>
            <a:ext cx="2066400" cy="153313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0849" y="3427168"/>
            <a:ext cx="213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stalactite(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钟乳石</a:t>
            </a:r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817201" y="5839630"/>
            <a:ext cx="1882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fluorite(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紫石英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72829" y="3424609"/>
            <a:ext cx="1838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quartz(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白石英</a:t>
            </a:r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7884683" y="5864081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sulfur(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硫磺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9668552" y="3413416"/>
            <a:ext cx="2523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red </a:t>
            </a:r>
            <a:r>
              <a:rPr lang="en-US" altLang="zh-CN" sz="2000" kern="0" dirty="0" err="1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halloysite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赤石脂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1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70637" y="2235906"/>
            <a:ext cx="11082952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Fever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symptoms: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Fever, needs “cold food”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err="1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Behavioural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disorders: experience of depression and suicidal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tendencies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Aphrodisiac(</a:t>
            </a:r>
            <a:r>
              <a:rPr lang="zh-CN" altLang="en-US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春药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en-US" altLang="zh-CN" sz="28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1486" y="1378857"/>
            <a:ext cx="124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Effects: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6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9989" y="1746822"/>
            <a:ext cx="993201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Skin troubles: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 1.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all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kinds of "rottenness" of flesh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;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800" kern="0" dirty="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2. cutaneous disorders like abscesses, ulcers, especially on the legs and on the back.</a:t>
            </a: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71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01486" y="1378857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Influence on daily life: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70637" y="2235906"/>
            <a:ext cx="110829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Scholars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generally associate the drug with the scholar-gentry social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class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Wearing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clogs</a:t>
            </a:r>
            <a:r>
              <a:rPr lang="zh-CN" altLang="en-US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（木屐）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and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loose clothes because their skin </a:t>
            </a:r>
            <a:r>
              <a:rPr lang="en-US" altLang="zh-CN" sz="2800" kern="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easily </a:t>
            </a: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scraped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800" kern="0" dirty="0" smtClean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kern="0" dirty="0" smtClean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Prefer old clothes, many bugs on their body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Five Minerals Powder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9" b="5067"/>
          <a:stretch/>
        </p:blipFill>
        <p:spPr>
          <a:xfrm>
            <a:off x="2548965" y="340009"/>
            <a:ext cx="7131589" cy="5262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72198" y="5740415"/>
            <a:ext cx="395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Tao </a:t>
            </a:r>
            <a:r>
              <a:rPr lang="en-US" altLang="zh-CN" sz="2800" dirty="0" err="1">
                <a:solidFill>
                  <a:schemeClr val="bg1"/>
                </a:solidFill>
              </a:rPr>
              <a:t>Yuanming</a:t>
            </a:r>
            <a:r>
              <a:rPr lang="en-US" altLang="zh-CN" sz="2800" dirty="0">
                <a:solidFill>
                  <a:schemeClr val="bg1"/>
                </a:solidFill>
              </a:rPr>
              <a:t> (365?–427)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5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Chinese alchemy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9989" y="1746822"/>
            <a:ext cx="9932019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Chinese </a:t>
            </a: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alchemy is an ancient Chinese scientific and technological approach to alchemy, a part of the larger tradition of Taoist body-spirit cultivation developed from the traditional Chinese understanding of medicine and the </a:t>
            </a:r>
            <a:r>
              <a:rPr lang="en-US" altLang="zh-CN" sz="28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body.</a:t>
            </a:r>
          </a:p>
          <a:p>
            <a:pPr lvl="0">
              <a:lnSpc>
                <a:spcPct val="150000"/>
              </a:lnSpc>
              <a:spcBef>
                <a:spcPts val="600"/>
              </a:spcBef>
            </a:pPr>
            <a:endParaRPr lang="en-US" altLang="zh-CN" sz="2800" kern="0" dirty="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en-US" altLang="zh-CN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Outer alchemy</a:t>
            </a:r>
            <a:r>
              <a:rPr lang="zh-CN" altLang="en-US" sz="28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（外丹）</a:t>
            </a:r>
            <a:endParaRPr lang="en-US" altLang="zh-CN" sz="2800" kern="0" dirty="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0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Chinese alchemy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0"/>
          <a:stretch/>
        </p:blipFill>
        <p:spPr>
          <a:xfrm>
            <a:off x="1335385" y="1610763"/>
            <a:ext cx="3734555" cy="3962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72067" y="5865353"/>
            <a:ext cx="1013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Dan(</a:t>
            </a:r>
            <a:r>
              <a:rPr lang="zh-CN" altLang="en-US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丹</a:t>
            </a:r>
            <a:r>
              <a:rPr lang="en-US" altLang="zh-CN" sz="2000" kern="0" dirty="0" smtClean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87" y="1127912"/>
            <a:ext cx="2687119" cy="44452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20945" y="5935931"/>
            <a:ext cx="2925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Alchemy furnace(</a:t>
            </a:r>
            <a:r>
              <a:rPr lang="zh-CN" altLang="en-US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炼丹炉</a:t>
            </a:r>
            <a:r>
              <a:rPr lang="en-US" altLang="zh-CN" sz="2000" kern="0" dirty="0">
                <a:solidFill>
                  <a:prstClr val="white"/>
                </a:solidFill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endParaRPr lang="zh-CN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1219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</TotalTime>
  <Words>381</Words>
  <Application>Microsoft Office PowerPoint</Application>
  <PresentationFormat>宽屏</PresentationFormat>
  <Paragraphs>61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Century Gothic</vt:lpstr>
      <vt:lpstr>Segoe UI Light</vt:lpstr>
      <vt:lpstr>自定义设计方案</vt:lpstr>
      <vt:lpstr>OfficePLUS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蔡 兆钦</cp:lastModifiedBy>
  <cp:revision>120</cp:revision>
  <dcterms:created xsi:type="dcterms:W3CDTF">2015-08-18T02:51:41Z</dcterms:created>
  <dcterms:modified xsi:type="dcterms:W3CDTF">2018-05-08T14:41:59Z</dcterms:modified>
  <cp:category/>
</cp:coreProperties>
</file>